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24743"/>
          </a:xfrm>
        </p:spPr>
        <p:txBody>
          <a:bodyPr/>
          <a:lstStyle/>
          <a:p>
            <a:r>
              <a:rPr lang="uk-UA" dirty="0" smtClean="0"/>
              <a:t>Вітаміни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ukana.ru/dieta-dukana/2012/05/vita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1414"/>
            <a:ext cx="8020272" cy="60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 С (аскорбінова кислота)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Нормальне продукування гормонів</a:t>
            </a:r>
            <a:endParaRPr lang="ru-RU" sz="2800" dirty="0"/>
          </a:p>
        </p:txBody>
      </p:sp>
      <p:pic>
        <p:nvPicPr>
          <p:cNvPr id="5122" name="Picture 2" descr="Изображение: «Химия и жизн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0137"/>
            <a:ext cx="8690209" cy="57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 С (аскорбінова кислота)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Нестача: цинга (припинення синтезу білків)</a:t>
            </a:r>
            <a:endParaRPr lang="ru-RU" sz="2800" dirty="0"/>
          </a:p>
        </p:txBody>
      </p:sp>
      <p:pic>
        <p:nvPicPr>
          <p:cNvPr id="6146" name="Picture 2" descr="http://www.medotvety.ru/uploads/2012-06/original/f525b49be16ee192c161056444c3d3d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47119"/>
            <a:ext cx="6570340" cy="56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 С (аскорбінова кислота)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Добова норма 50…100мг (сира рослинна їжа)</a:t>
            </a:r>
            <a:endParaRPr lang="ru-RU" sz="2800" dirty="0"/>
          </a:p>
        </p:txBody>
      </p:sp>
      <p:pic>
        <p:nvPicPr>
          <p:cNvPr id="7170" name="Picture 2" descr="http://qkwd.com/images/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684"/>
            <a:ext cx="8280920" cy="58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 С (аскорбінова кислота)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Руйнується при зберіганні, варінні, контакті з О</a:t>
            </a:r>
            <a:r>
              <a:rPr lang="uk-UA" sz="2800" baseline="-25000" dirty="0" smtClean="0"/>
              <a:t>2</a:t>
            </a:r>
            <a:r>
              <a:rPr lang="uk-UA" sz="2800" dirty="0" smtClean="0"/>
              <a:t> і металами </a:t>
            </a:r>
            <a:endParaRPr lang="ru-RU" sz="2800" dirty="0"/>
          </a:p>
        </p:txBody>
      </p:sp>
      <p:pic>
        <p:nvPicPr>
          <p:cNvPr id="8194" name="Picture 2" descr="http://sokaloe.com.ua/wp-content/uploads/2013/02/vitamin-c-290x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2022"/>
            <a:ext cx="3384376" cy="28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erma.tv/wp-content/uploads/2013/02/YAbloki-v-yashhik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16106"/>
            <a:ext cx="4053830" cy="271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gotovim-vkusno.com.ua/wp-content/uploads/2012/09/Kompot-konservirovannyiy-iz-vinogra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67" y="724954"/>
            <a:ext cx="4071995" cy="27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g2.delphi.lv/images/pix/520x360/5857f647/kaposri-nazis-437166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16106"/>
            <a:ext cx="3914842" cy="271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вітаміни </a:t>
            </a:r>
            <a:r>
              <a:rPr lang="uk-UA" sz="3200" dirty="0"/>
              <a:t>групи </a:t>
            </a:r>
            <a:r>
              <a:rPr lang="uk-UA" sz="3200" dirty="0" smtClean="0"/>
              <a:t>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В</a:t>
            </a:r>
            <a:r>
              <a:rPr lang="uk-UA" sz="2800" baseline="-25000" dirty="0" smtClean="0"/>
              <a:t>1</a:t>
            </a:r>
            <a:r>
              <a:rPr lang="uk-UA" sz="2800" dirty="0" smtClean="0"/>
              <a:t> (тіамін) (зернові, бобові, дріжджі) </a:t>
            </a:r>
          </a:p>
          <a:p>
            <a:pPr marL="0" indent="0" algn="ctr">
              <a:buNone/>
            </a:pPr>
            <a:r>
              <a:rPr lang="uk-UA" sz="2800" dirty="0" smtClean="0"/>
              <a:t>регулює вуглеводний обмін</a:t>
            </a:r>
            <a:endParaRPr lang="ru-RU" sz="2800" dirty="0"/>
          </a:p>
        </p:txBody>
      </p:sp>
      <p:pic>
        <p:nvPicPr>
          <p:cNvPr id="9218" name="Picture 2" descr="http://woplan.net/pictures/26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75" y="624904"/>
            <a:ext cx="4690810" cy="533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вітаміни групи 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Нестача </a:t>
            </a:r>
            <a:r>
              <a:rPr lang="uk-UA" sz="2800" dirty="0" smtClean="0"/>
              <a:t>В</a:t>
            </a:r>
            <a:r>
              <a:rPr lang="uk-UA" sz="2800" baseline="-25000" dirty="0" smtClean="0"/>
              <a:t>1</a:t>
            </a:r>
            <a:r>
              <a:rPr lang="uk-UA" sz="2800" dirty="0" smtClean="0"/>
              <a:t>: бері-бері (параліч і виснаження)</a:t>
            </a:r>
            <a:endParaRPr lang="ru-RU" sz="2800" dirty="0"/>
          </a:p>
        </p:txBody>
      </p:sp>
      <p:pic>
        <p:nvPicPr>
          <p:cNvPr id="10242" name="Picture 2" descr="http://www.medweb.ru/upload/enarticles/photo_23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32" y="588066"/>
            <a:ext cx="3914972" cy="572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вітаміни групи 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</a:t>
            </a:r>
            <a:r>
              <a:rPr lang="uk-UA" sz="2800" baseline="-25000" dirty="0"/>
              <a:t>2</a:t>
            </a:r>
            <a:r>
              <a:rPr lang="uk-UA" sz="2800" dirty="0" smtClean="0"/>
              <a:t> (рибофлавін) (молочні продукти, бобові, зернові)</a:t>
            </a:r>
          </a:p>
          <a:p>
            <a:pPr marL="0" indent="0" algn="ctr">
              <a:buNone/>
            </a:pPr>
            <a:r>
              <a:rPr lang="uk-UA" sz="2800" dirty="0" smtClean="0"/>
              <a:t>регулює обмін БЖВ, ріст і відновлення клітин</a:t>
            </a:r>
            <a:endParaRPr lang="ru-RU" sz="2800" dirty="0"/>
          </a:p>
        </p:txBody>
      </p:sp>
      <p:pic>
        <p:nvPicPr>
          <p:cNvPr id="11266" name="Picture 2" descr="http://fruktomin.com/wp-content/uploads/2011/08/1306880371_vitamin-b2-so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1147"/>
            <a:ext cx="6624736" cy="52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вітаміни групи 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Нестача </a:t>
            </a:r>
            <a:r>
              <a:rPr lang="uk-UA" sz="2800" dirty="0" smtClean="0"/>
              <a:t>В</a:t>
            </a:r>
            <a:r>
              <a:rPr lang="uk-UA" sz="2800" baseline="-25000" dirty="0"/>
              <a:t>2</a:t>
            </a:r>
            <a:r>
              <a:rPr lang="uk-UA" sz="2800" dirty="0" smtClean="0"/>
              <a:t>: хвороби шкіри, порушення зору</a:t>
            </a:r>
            <a:endParaRPr lang="ru-RU" sz="2800" dirty="0"/>
          </a:p>
        </p:txBody>
      </p:sp>
      <p:pic>
        <p:nvPicPr>
          <p:cNvPr id="12290" name="Picture 2" descr="http://s019.radikal.ru/i605/1203/9e/5b65632954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580784" cy="568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вітаміни групи 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05264"/>
            <a:ext cx="91440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</a:t>
            </a:r>
            <a:r>
              <a:rPr lang="uk-UA" sz="2800" baseline="-25000" dirty="0"/>
              <a:t>6</a:t>
            </a:r>
            <a:r>
              <a:rPr lang="uk-UA" sz="2800" dirty="0" smtClean="0"/>
              <a:t> (піридоксин) (різні продукти + утворюється </a:t>
            </a:r>
          </a:p>
          <a:p>
            <a:pPr marL="0" indent="0" algn="ctr">
              <a:buNone/>
            </a:pPr>
            <a:r>
              <a:rPr lang="uk-UA" sz="2800" dirty="0" smtClean="0"/>
              <a:t>в товстому кишечнику): забезпечує засвоєння БЖ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142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3314" name="Picture 2" descr="http://baby-i-mama.ru/images/vitamin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52930"/>
            <a:ext cx="4896544" cy="51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intermedicine.org/images/stoma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6" y="652931"/>
            <a:ext cx="3893886" cy="51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вітаміни групи 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/>
              <a:t>Нестача </a:t>
            </a:r>
            <a:r>
              <a:rPr lang="uk-UA" sz="2800" dirty="0" smtClean="0"/>
              <a:t>В</a:t>
            </a:r>
            <a:r>
              <a:rPr lang="uk-UA" sz="2800" baseline="-25000" dirty="0" smtClean="0"/>
              <a:t>6</a:t>
            </a:r>
            <a:r>
              <a:rPr lang="uk-UA" sz="2800" dirty="0" smtClean="0"/>
              <a:t>: затримка росту, розлади тралення, дратівливість, </a:t>
            </a:r>
          </a:p>
          <a:p>
            <a:pPr marL="0" indent="0" algn="ctr">
              <a:buNone/>
            </a:pPr>
            <a:r>
              <a:rPr lang="uk-UA" sz="2800" dirty="0" smtClean="0"/>
              <a:t>запалення шкіри і слизових оболонок</a:t>
            </a:r>
            <a:endParaRPr lang="ru-RU" sz="2800" dirty="0"/>
          </a:p>
        </p:txBody>
      </p:sp>
      <p:pic>
        <p:nvPicPr>
          <p:cNvPr id="14338" name="Picture 2" descr="http://www.animalaid.org.uk/images/orgslaughter/Otter%20Valley/little%20sick%20chic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Вітаміни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Микола Іванович Лунін (1853 – 1937) – російський педіатр,                      який започаткував вивчення вітамінів</a:t>
            </a:r>
            <a:endParaRPr lang="ru-RU" sz="2800" dirty="0"/>
          </a:p>
        </p:txBody>
      </p:sp>
      <p:pic>
        <p:nvPicPr>
          <p:cNvPr id="1026" name="Picture 2" descr="http://uzrf.ru/userfiles/image/segodny/Nikolay_lu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9604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ki.ykt.ru/albums/userpics/21673/42_the_mouse_recovering_from_cirr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46476" y="1616798"/>
            <a:ext cx="5544616" cy="36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0579" y="5157191"/>
            <a:ext cx="3696410" cy="1080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вітаміни групи 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В</a:t>
            </a:r>
            <a:r>
              <a:rPr lang="uk-UA" sz="2800" baseline="-25000" dirty="0" smtClean="0"/>
              <a:t>12</a:t>
            </a:r>
            <a:r>
              <a:rPr lang="uk-UA" sz="2800" dirty="0" smtClean="0"/>
              <a:t> (</a:t>
            </a:r>
            <a:r>
              <a:rPr lang="uk-UA" sz="2800" dirty="0" err="1"/>
              <a:t>ціанокобаламін</a:t>
            </a:r>
            <a:r>
              <a:rPr lang="uk-UA" sz="2800" dirty="0" smtClean="0"/>
              <a:t>) </a:t>
            </a:r>
            <a:r>
              <a:rPr lang="uk-UA" sz="2800" dirty="0"/>
              <a:t>(</a:t>
            </a:r>
            <a:r>
              <a:rPr lang="uk-UA" sz="2800" dirty="0" smtClean="0"/>
              <a:t>м</a:t>
            </a:r>
            <a:r>
              <a:rPr lang="en-US" sz="2800" dirty="0" smtClean="0"/>
              <a:t>’</a:t>
            </a:r>
            <a:r>
              <a:rPr lang="uk-UA" sz="2800" dirty="0" smtClean="0"/>
              <a:t>ясо</a:t>
            </a:r>
            <a:r>
              <a:rPr lang="uk-UA" sz="2800" dirty="0"/>
              <a:t>, </a:t>
            </a:r>
            <a:r>
              <a:rPr lang="uk-UA" sz="2800" dirty="0" smtClean="0"/>
              <a:t>печінка): </a:t>
            </a:r>
            <a:r>
              <a:rPr lang="uk-UA" sz="2800" dirty="0" err="1" smtClean="0"/>
              <a:t>протианемічний</a:t>
            </a:r>
            <a:endParaRPr lang="ru-RU" sz="2800" dirty="0"/>
          </a:p>
        </p:txBody>
      </p:sp>
      <p:pic>
        <p:nvPicPr>
          <p:cNvPr id="15362" name="Picture 2" descr="http://sunfood.com.ua/imgsrv/69787426_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2364"/>
            <a:ext cx="8424936" cy="56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вітаміни групи 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Нестача </a:t>
            </a:r>
            <a:r>
              <a:rPr lang="uk-UA" sz="2800" dirty="0" smtClean="0"/>
              <a:t>В</a:t>
            </a:r>
            <a:r>
              <a:rPr lang="uk-UA" sz="2800" baseline="-25000" dirty="0" smtClean="0"/>
              <a:t>12</a:t>
            </a:r>
            <a:r>
              <a:rPr lang="uk-UA" sz="2800" dirty="0" smtClean="0"/>
              <a:t>: анемія. Вегетаріанство – не для дітей!</a:t>
            </a:r>
            <a:endParaRPr lang="ru-RU" sz="2800" dirty="0"/>
          </a:p>
        </p:txBody>
      </p:sp>
      <p:pic>
        <p:nvPicPr>
          <p:cNvPr id="16386" name="Picture 2" descr="http://eco-boom.com/wp-content/uploads/2013/04/Eda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6745"/>
            <a:ext cx="8579166" cy="57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Жиророзчинні: вітамін А (ретинол)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Обмін білків, ріст, розмноження та відновлення клітин, </a:t>
            </a:r>
          </a:p>
          <a:p>
            <a:pPr marL="0" indent="0" algn="ctr">
              <a:buNone/>
            </a:pPr>
            <a:r>
              <a:rPr lang="uk-UA" sz="2800" dirty="0" smtClean="0"/>
              <a:t>у зорових пігментах</a:t>
            </a:r>
            <a:endParaRPr lang="ru-RU" sz="2800" dirty="0"/>
          </a:p>
        </p:txBody>
      </p:sp>
      <p:pic>
        <p:nvPicPr>
          <p:cNvPr id="17410" name="Picture 2" descr="http://www.rusrep.ru/images/texts/1637/163785_pic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2344"/>
            <a:ext cx="5472608" cy="54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Жиророзчинні: вітамін А (ретинол)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Нестача: «куряча сліпота», хвороби шкіри, малий ріст</a:t>
            </a:r>
            <a:endParaRPr lang="ru-RU" sz="2800" dirty="0"/>
          </a:p>
        </p:txBody>
      </p:sp>
      <p:pic>
        <p:nvPicPr>
          <p:cNvPr id="18434" name="Picture 2" descr="http://dengamis.ru/wp-content/uploads/2012/06/%D0%BA%D1%83%D1%80%D0%B8%D0%BD%D0%B0%D1%8F-%D1%81%D0%BB%D0%B5%D0%BF%D0%BE%D1%82%D0%B0-%D0%B1%D0%BE%D0%BB%D0%B5%D0%B7%D0%BD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1738"/>
            <a:ext cx="7384318" cy="55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greenapteka.info/assets/images/kurinaya-slep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5353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Жиророзчинні: вітамін А (ретинол)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Міститься у тваринних жирах</a:t>
            </a:r>
            <a:endParaRPr lang="ru-RU" sz="2800" dirty="0"/>
          </a:p>
        </p:txBody>
      </p:sp>
      <p:pic>
        <p:nvPicPr>
          <p:cNvPr id="19458" name="Picture 2" descr="http://sunny7.ua/tinymce/files/R_Szatkowski%20-%20%D0%92%20%D0%BA%D0%B0%D0%BA%D0%B8%D1%85%20%D0%BF%D1%80%D0%BE%D0%B4%D1%83%D0%BA%D1%82%D0%B0%D1%85%20%D1%81%D0%BE%D0%B4%D0%B5%D1%80%D0%B6%D0%B8%D1%82%D1%81%D1%8F%20%D0%B2%D0%B8%D1%82%D0%B0%D0%BC%D0%B8%D0%BD%20%D0%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3708"/>
            <a:ext cx="842072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Жиророзчинні: вітамін А (ретинол)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Неактивний попередник (каротин) – у  червоних і жовтих плодах</a:t>
            </a:r>
            <a:endParaRPr lang="ru-RU" sz="2800" dirty="0"/>
          </a:p>
        </p:txBody>
      </p:sp>
      <p:pic>
        <p:nvPicPr>
          <p:cNvPr id="20482" name="Picture 2" descr="http://oncoportal.net/uploaded_files/images/big_0vitamineA120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27452" cy="56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Жиророзчинні: вітамін </a:t>
            </a:r>
            <a:r>
              <a:rPr lang="en-US" sz="3200" dirty="0" smtClean="0"/>
              <a:t>D</a:t>
            </a:r>
            <a:r>
              <a:rPr lang="uk-UA" sz="3200" dirty="0" smtClean="0"/>
              <a:t> (</a:t>
            </a:r>
            <a:r>
              <a:rPr lang="uk-UA" sz="3200" dirty="0" err="1" smtClean="0"/>
              <a:t>кальциферол</a:t>
            </a:r>
            <a:r>
              <a:rPr lang="uk-UA" sz="3200" dirty="0" smtClean="0"/>
              <a:t>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Кісткоутворення</a:t>
            </a:r>
            <a:r>
              <a:rPr lang="uk-UA" sz="2800" dirty="0" smtClean="0"/>
              <a:t>, обмін </a:t>
            </a:r>
            <a:r>
              <a:rPr lang="uk-UA" sz="2800" dirty="0" err="1" smtClean="0"/>
              <a:t>Са</a:t>
            </a:r>
            <a:r>
              <a:rPr lang="uk-UA" sz="2800" dirty="0" smtClean="0"/>
              <a:t> і Р</a:t>
            </a:r>
            <a:endParaRPr lang="ru-RU" sz="2800" dirty="0"/>
          </a:p>
        </p:txBody>
      </p:sp>
      <p:pic>
        <p:nvPicPr>
          <p:cNvPr id="22530" name="Picture 2" descr="http://www.sunhome.ru/UsersGallery/wallpapers/20/3173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24319" cy="57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Жиророзчинні: вітамін </a:t>
            </a:r>
            <a:r>
              <a:rPr lang="en-US" sz="3200" dirty="0" smtClean="0"/>
              <a:t>D</a:t>
            </a:r>
            <a:r>
              <a:rPr lang="uk-UA" sz="3200" dirty="0" smtClean="0"/>
              <a:t> (</a:t>
            </a:r>
            <a:r>
              <a:rPr lang="uk-UA" sz="3200" dirty="0" err="1" smtClean="0"/>
              <a:t>кальциферол</a:t>
            </a:r>
            <a:r>
              <a:rPr lang="uk-UA" sz="3200" dirty="0" smtClean="0"/>
              <a:t>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Нестача: рахіт</a:t>
            </a:r>
            <a:endParaRPr lang="ru-RU" sz="2800" dirty="0"/>
          </a:p>
        </p:txBody>
      </p:sp>
      <p:pic>
        <p:nvPicPr>
          <p:cNvPr id="23554" name="Picture 2" descr="http://upload.wikimedia.org/wikipedia/commons/thumb/a/a9/XrayRicketsLegssmall.jpg/190px-XrayRicketsLegs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35895"/>
            <a:ext cx="3537942" cy="56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zdravosil.ru/uploads/posts/2013-07/scholartagphptagid13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5894"/>
            <a:ext cx="4362438" cy="56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Жиророзчинні: вітамін </a:t>
            </a:r>
            <a:r>
              <a:rPr lang="en-US" sz="3200" smtClean="0"/>
              <a:t>D</a:t>
            </a:r>
            <a:r>
              <a:rPr lang="uk-UA" sz="3200" smtClean="0"/>
              <a:t> (кальциферол)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Міститься в печінці, жовтку + синтезується на сонці у шкірі</a:t>
            </a:r>
            <a:endParaRPr lang="ru-RU" sz="2800" dirty="0"/>
          </a:p>
        </p:txBody>
      </p:sp>
      <p:pic>
        <p:nvPicPr>
          <p:cNvPr id="21508" name="Picture 4" descr="http://ilive.com.ua/sites/default/files/Explore-the-World-of-Vitamin-D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6822916" cy="45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zdorovaeda.ru/wp-content/uploads/2012/02/vitamin-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09" y="692696"/>
            <a:ext cx="3577391" cy="313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Жиророзчинні: вітамін Е (токоферол)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Впливає на розмноження, міститься </a:t>
            </a:r>
          </a:p>
          <a:p>
            <a:pPr marL="0" indent="0" algn="ctr">
              <a:buNone/>
            </a:pPr>
            <a:r>
              <a:rPr lang="uk-UA" sz="2800" dirty="0" smtClean="0"/>
              <a:t>у рослинних оліях, печінці, пророслій пшениці</a:t>
            </a:r>
            <a:endParaRPr lang="ru-RU" sz="2800" dirty="0"/>
          </a:p>
        </p:txBody>
      </p:sp>
      <p:pic>
        <p:nvPicPr>
          <p:cNvPr id="24578" name="Picture 2" descr="http://i.u-mama.ru/files/i/img/news/00001_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2675"/>
            <a:ext cx="7200800" cy="53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Вітаміни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Більшість вітамінів не запасається в організмі</a:t>
            </a:r>
            <a:endParaRPr lang="ru-RU" sz="2800" dirty="0"/>
          </a:p>
        </p:txBody>
      </p:sp>
      <p:pic>
        <p:nvPicPr>
          <p:cNvPr id="2050" name="Picture 2" descr="http://www.likar.info/pictures_ckfinder/images/Depositphotos_4664814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719"/>
            <a:ext cx="720079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Жиророзчинні: вітамін К (філохінон)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Утворення протромбіну. </a:t>
            </a:r>
          </a:p>
          <a:p>
            <a:pPr marL="0" indent="0" algn="ctr">
              <a:buNone/>
            </a:pPr>
            <a:r>
              <a:rPr lang="uk-UA" sz="2800" dirty="0" smtClean="0"/>
              <a:t>Міститься у деяких рослинах: капуста, салат, кропива</a:t>
            </a:r>
            <a:endParaRPr lang="ru-RU" sz="2800" dirty="0"/>
          </a:p>
        </p:txBody>
      </p:sp>
      <p:pic>
        <p:nvPicPr>
          <p:cNvPr id="1030" name="Picture 6" descr="http://secretworlds.ru/_nw/29/52598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4" y="572553"/>
            <a:ext cx="864096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60" y="0"/>
            <a:ext cx="912414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</a:t>
            </a:r>
            <a:endParaRPr lang="ru-RU" dirty="0"/>
          </a:p>
        </p:txBody>
      </p:sp>
      <p:pic>
        <p:nvPicPr>
          <p:cNvPr id="7" name="Picture 2" descr="http://medicinainfo.info/uploads/posts/2013-10/1382853708_inru00_1sjp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50" y="172050"/>
            <a:ext cx="7056661" cy="57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987" y="5999325"/>
            <a:ext cx="8521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 чому найбільше вітамінів?</a:t>
            </a:r>
            <a:endParaRPr lang="ru-RU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27650" name="Picture 2" descr="http://photoprikol.3dn.ru/_ph/16/2/31872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1" cy="623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25602" name="Picture 2" descr="﻿ехМама о Скорее выпей свой сок, пока витамины не убежали! I а —— нн Вернулись назад, уроды!,витамины,мама,песоч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256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1052736"/>
            <a:ext cx="233221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601995"/>
            <a:ext cx="227818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/>
              <a:t>Скоріше </a:t>
            </a:r>
          </a:p>
          <a:p>
            <a:pPr algn="ctr"/>
            <a:r>
              <a:rPr lang="uk-UA" sz="2800" dirty="0" smtClean="0"/>
              <a:t>випий сік, </a:t>
            </a:r>
          </a:p>
          <a:p>
            <a:pPr algn="ctr"/>
            <a:r>
              <a:rPr lang="uk-UA" sz="2800" dirty="0" smtClean="0"/>
              <a:t>поки вітаміни</a:t>
            </a:r>
          </a:p>
          <a:p>
            <a:pPr algn="ctr"/>
            <a:r>
              <a:rPr lang="uk-UA" sz="2800" dirty="0" smtClean="0"/>
              <a:t> не втекли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4797152"/>
            <a:ext cx="172819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57741" y="4581128"/>
            <a:ext cx="32499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/>
              <a:t>Повернулись назад,</a:t>
            </a:r>
          </a:p>
          <a:p>
            <a:pPr algn="ctr"/>
            <a:r>
              <a:rPr lang="uk-UA" sz="2800" dirty="0" smtClean="0"/>
              <a:t> виродки!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19664" y="2417877"/>
            <a:ext cx="1120488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Ти мала рацію!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29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Вітаміни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Нестача вітамінів викликає </a:t>
            </a:r>
            <a:r>
              <a:rPr lang="uk-UA" sz="2800" b="1" dirty="0" smtClean="0"/>
              <a:t>гіповітаміноз</a:t>
            </a:r>
            <a:r>
              <a:rPr lang="uk-UA" sz="2800" dirty="0" smtClean="0"/>
              <a:t>, відсутність – </a:t>
            </a:r>
            <a:r>
              <a:rPr lang="uk-UA" sz="2800" b="1" dirty="0" smtClean="0"/>
              <a:t>авітаміноз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074" name="Picture 2" descr="http://mybritishcat.ru/wp-content/uploads/2012/01/Trava-dlya-kos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1204"/>
            <a:ext cx="8511840" cy="56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Вітаміни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Потреба в вітамінах зростає у екстремальних для організму умовах</a:t>
            </a:r>
            <a:endParaRPr lang="ru-RU" sz="2800" dirty="0"/>
          </a:p>
        </p:txBody>
      </p:sp>
      <p:pic>
        <p:nvPicPr>
          <p:cNvPr id="4098" name="Picture 2" descr="http://cs311927.vk.me/v311927213/46ba/atuIXMT0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 С (аскорбінова кислота)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Є у ферментах, які забезпечують засвоєння білка клітиною</a:t>
            </a:r>
            <a:endParaRPr lang="ru-RU" sz="2800" dirty="0"/>
          </a:p>
        </p:txBody>
      </p:sp>
      <p:pic>
        <p:nvPicPr>
          <p:cNvPr id="5126" name="Picture 6" descr="http://ilive.com.ua/sites/default/files/belkovaya-diet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5615"/>
            <a:ext cx="8243689" cy="560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 С (аскорбінова кислота)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Міцність 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язової</a:t>
            </a:r>
            <a:r>
              <a:rPr lang="uk-UA" sz="2800" dirty="0" smtClean="0"/>
              <a:t> і сполучної тканини</a:t>
            </a:r>
            <a:endParaRPr lang="ru-RU" sz="2800" dirty="0"/>
          </a:p>
        </p:txBody>
      </p:sp>
      <p:pic>
        <p:nvPicPr>
          <p:cNvPr id="9218" name="Picture 2" descr="http://www.marchintosh.net/wp-content/uploads/2012/01/muscoli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6639"/>
            <a:ext cx="443679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 С (аскорбінова кислота)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Швидке загоєння ран</a:t>
            </a:r>
            <a:endParaRPr lang="ru-RU" sz="2800" dirty="0"/>
          </a:p>
        </p:txBody>
      </p:sp>
      <p:pic>
        <p:nvPicPr>
          <p:cNvPr id="3074" name="Picture 2" descr="http://admin.likar.info/pictures_ckfinder/images/novyy-metod-zazhivleniya-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983"/>
            <a:ext cx="9144000" cy="57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Водорозчинні: вітамін С (аскорбінова кислота)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Імунітет </a:t>
            </a:r>
            <a:endParaRPr lang="ru-RU" sz="2800" dirty="0"/>
          </a:p>
        </p:txBody>
      </p:sp>
      <p:pic>
        <p:nvPicPr>
          <p:cNvPr id="4098" name="Picture 2" descr="http://forpost.ua/Media/Default/images/%D0%B8%D0%BC%D0%BC%D1%83%D0%BD%D0%B8%D1%82%D0%B5%D1%82-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3910"/>
            <a:ext cx="7635213" cy="57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481</Words>
  <Application>Microsoft Office PowerPoint</Application>
  <PresentationFormat>Экран (4:3)</PresentationFormat>
  <Paragraphs>79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Вітаміни </vt:lpstr>
      <vt:lpstr>Вітаміни </vt:lpstr>
      <vt:lpstr>Вітаміни </vt:lpstr>
      <vt:lpstr>Вітаміни </vt:lpstr>
      <vt:lpstr>Вітаміни </vt:lpstr>
      <vt:lpstr>Водорозчинні: вітамін С (аскорбінова кислота) </vt:lpstr>
      <vt:lpstr>Водорозчинні: вітамін С (аскорбінова кислота) </vt:lpstr>
      <vt:lpstr>Водорозчинні: вітамін С (аскорбінова кислота) </vt:lpstr>
      <vt:lpstr>Водорозчинні: вітамін С (аскорбінова кислота) </vt:lpstr>
      <vt:lpstr>Водорозчинні: вітамін С (аскорбінова кислота) </vt:lpstr>
      <vt:lpstr>Водорозчинні: вітамін С (аскорбінова кислота) </vt:lpstr>
      <vt:lpstr>Водорозчинні: вітамін С (аскорбінова кислота) </vt:lpstr>
      <vt:lpstr>Водорозчинні: вітамін С (аскорбінова кислота) </vt:lpstr>
      <vt:lpstr>Водорозчинні: вітаміни групи В</vt:lpstr>
      <vt:lpstr>Водорозчинні: вітаміни групи В </vt:lpstr>
      <vt:lpstr>Водорозчинні: вітаміни групи В </vt:lpstr>
      <vt:lpstr>Водорозчинні: вітаміни групи В </vt:lpstr>
      <vt:lpstr>Водорозчинні: вітаміни групи В </vt:lpstr>
      <vt:lpstr>Водорозчинні: вітаміни групи В </vt:lpstr>
      <vt:lpstr>Водорозчинні: вітаміни групи В </vt:lpstr>
      <vt:lpstr>Водорозчинні: вітаміни групи В </vt:lpstr>
      <vt:lpstr>Жиророзчинні: вітамін А (ретинол) </vt:lpstr>
      <vt:lpstr>Жиророзчинні: вітамін А (ретинол) </vt:lpstr>
      <vt:lpstr>Жиророзчинні: вітамін А (ретинол) </vt:lpstr>
      <vt:lpstr>Жиророзчинні: вітамін А (ретинол) </vt:lpstr>
      <vt:lpstr>Жиророзчинні: вітамін D (кальциферол) </vt:lpstr>
      <vt:lpstr>Жиророзчинні: вітамін D (кальциферол) </vt:lpstr>
      <vt:lpstr>Жиророзчинні: вітамін D (кальциферол) </vt:lpstr>
      <vt:lpstr>Жиророзчинні: вітамін Е (токоферол) </vt:lpstr>
      <vt:lpstr>Жиророзчинні: вітамін К (філохінон)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 </dc:title>
  <dc:creator>BigBoss</dc:creator>
  <cp:lastModifiedBy>Пользователь Windows</cp:lastModifiedBy>
  <cp:revision>36</cp:revision>
  <dcterms:created xsi:type="dcterms:W3CDTF">2013-12-14T17:26:23Z</dcterms:created>
  <dcterms:modified xsi:type="dcterms:W3CDTF">2013-12-20T07:51:51Z</dcterms:modified>
</cp:coreProperties>
</file>